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2" r:id="rId4"/>
    <p:sldId id="263" r:id="rId5"/>
    <p:sldId id="261" r:id="rId6"/>
    <p:sldId id="257" r:id="rId7"/>
    <p:sldId id="264" r:id="rId8"/>
    <p:sldId id="266" r:id="rId9"/>
    <p:sldId id="265" r:id="rId10"/>
    <p:sldId id="268" r:id="rId11"/>
    <p:sldId id="269" r:id="rId12"/>
    <p:sldId id="260" r:id="rId13"/>
    <p:sldId id="25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CBD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290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32C358-C1DC-4D7A-858E-F5317C36CC50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D60F00-D0B6-4B56-BB44-14F7538EE7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DF7376-E465-4DD9-A2F6-1E98BC6A211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F9DC8-E6E3-464C-87DC-4DA1864BDB00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7DC2C-5329-4EC0-BC60-3E88537764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E1BFE-5A5D-4C05-898B-188B9022FC35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1D2B6-A30E-48E7-835F-667B41C638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B7EC-6580-424C-B5BB-7BBBFB43A63E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A8B1C-B9AC-4421-8EE5-05BA93F0DB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F943-7EAB-4B00-9E50-D78E7F45D02A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FCD2D-66AB-4A80-A153-A3F625D53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99A8-84ED-4D98-8E32-69FF2658E410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F24E9-342B-496B-99ED-D989AC18EA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F46E3-89EC-484B-B0D9-72E20E110475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86B88-AC85-444F-BD17-9B6485FBF1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94FC-A7A8-4C17-ACC4-973BEB6F94C9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67C0E-93F9-48C7-A7A2-6524298786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0B02F-6410-423C-950E-7CDF5C9E15FA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0639-AB3E-4B5D-BF2E-308E215E90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C04A-55A2-4F55-94CB-694DAF01D0EC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1CDB8-1631-4AC0-87D6-755CB602C4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11AE4-02FB-401E-8EFC-44B5DDB9BC1C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5584E-FA70-4213-BB95-0D54998A6E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B6BB7-C6C9-43AE-A3CA-3424D282F81A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E3AB3-4127-4CDC-9FC8-3C50DCD95D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5ADFF3-731F-4B30-BE24-573EE00C2CB0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AE1BF3-FCB6-4902-B767-32EBD45151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zmat@szu.cz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CKAIT_1-prednaska-NZU_sablona__N101-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1571625"/>
            <a:ext cx="7486650" cy="264953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Větrání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v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nových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stávajících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budovách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rizika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vzniku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plísní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podmínky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plnění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dotačních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titulů</a:t>
            </a:r>
            <a:endParaRPr lang="cs-CZ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500063" y="4149725"/>
            <a:ext cx="6159500" cy="2279650"/>
          </a:xfrm>
        </p:spPr>
        <p:txBody>
          <a:bodyPr/>
          <a:lstStyle/>
          <a:p>
            <a:pPr eaLnBrk="1" hangingPunct="1"/>
            <a:endParaRPr lang="cs-CZ" sz="1400" b="1" smtClean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endParaRPr lang="cs-CZ" sz="1400" b="1" smtClean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cs-CZ" sz="2000" b="1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cs-CZ" sz="2400" b="1" smtClean="0">
                <a:solidFill>
                  <a:srgbClr val="000000"/>
                </a:solidFill>
                <a:latin typeface="Arial" charset="0"/>
              </a:rPr>
              <a:t>Konference ČKAIT – 14. dubna 2015</a:t>
            </a:r>
          </a:p>
          <a:p>
            <a:pPr eaLnBrk="1" hangingPunct="1"/>
            <a:endParaRPr lang="cs-CZ" sz="1600" b="1" smtClean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cs-CZ" sz="1600" b="1" smtClean="0">
                <a:solidFill>
                  <a:srgbClr val="000000"/>
                </a:solidFill>
                <a:latin typeface="Arial" charset="0"/>
              </a:rPr>
              <a:t>Ing. Zuzana Mathauserová</a:t>
            </a:r>
            <a:endParaRPr lang="cs-CZ" sz="1200" b="1" smtClean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cs-CZ" sz="1200" b="1" smtClean="0">
                <a:solidFill>
                  <a:srgbClr val="000000"/>
                </a:solidFill>
                <a:latin typeface="Arial" charset="0"/>
              </a:rPr>
              <a:t>Státní zdravotní ústav Praha</a:t>
            </a:r>
            <a:endParaRPr lang="cs-CZ" sz="1600" b="1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 </a:t>
            </a:r>
            <a:r>
              <a:rPr lang="cs-CZ" sz="2800" b="1" dirty="0" smtClean="0">
                <a:solidFill>
                  <a:srgbClr val="C00000"/>
                </a:solidFill>
              </a:rPr>
              <a:t>Základní pravidla </a:t>
            </a:r>
            <a:r>
              <a:rPr lang="cs-CZ" sz="2800" b="1" dirty="0">
                <a:solidFill>
                  <a:srgbClr val="C00000"/>
                </a:solidFill>
              </a:rPr>
              <a:t>NZÚ pro RD </a:t>
            </a:r>
            <a:r>
              <a:rPr lang="cs-CZ" sz="2800" b="1" dirty="0" smtClean="0">
                <a:solidFill>
                  <a:srgbClr val="C00000"/>
                </a:solidFill>
              </a:rPr>
              <a:t/>
            </a:r>
            <a:br>
              <a:rPr lang="cs-CZ" sz="2800" b="1" dirty="0" smtClean="0">
                <a:solidFill>
                  <a:srgbClr val="C00000"/>
                </a:solidFill>
              </a:rPr>
            </a:br>
            <a:r>
              <a:rPr lang="cs-CZ" sz="2800" b="1" dirty="0" smtClean="0">
                <a:solidFill>
                  <a:srgbClr val="C00000"/>
                </a:solidFill>
              </a:rPr>
              <a:t>v </a:t>
            </a:r>
            <a:r>
              <a:rPr lang="cs-CZ" sz="2800" b="1" dirty="0">
                <a:solidFill>
                  <a:srgbClr val="C00000"/>
                </a:solidFill>
              </a:rPr>
              <a:t>roce 2015 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2400" b="1" smtClean="0"/>
              <a:t>Instalace systémů nuceného větrání se zpětným získáváním tepla </a:t>
            </a:r>
            <a:br>
              <a:rPr lang="cs-CZ" sz="2400" b="1" smtClean="0"/>
            </a:br>
            <a:r>
              <a:rPr lang="cs-CZ" sz="2400" b="1" smtClean="0">
                <a:solidFill>
                  <a:srgbClr val="C00000"/>
                </a:solidFill>
              </a:rPr>
              <a:t>Podporované typy systémů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400" smtClean="0"/>
              <a:t>	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400" b="1" smtClean="0"/>
              <a:t>C.4.1 Centrální systém nuceného větrání </a:t>
            </a:r>
            <a:br>
              <a:rPr lang="cs-CZ" sz="2400" b="1" smtClean="0"/>
            </a:br>
            <a:r>
              <a:rPr lang="cs-CZ" sz="2400" b="1" smtClean="0"/>
              <a:t>se zpětným získáváním tepla 	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400" b="1" smtClean="0"/>
              <a:t>	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400" b="1" smtClean="0"/>
              <a:t>C.4.2 Decentrální systém nuceného větrání </a:t>
            </a:r>
            <a:br>
              <a:rPr lang="cs-CZ" sz="2400" b="1" smtClean="0"/>
            </a:br>
            <a:r>
              <a:rPr lang="cs-CZ" sz="2400" b="1" smtClean="0"/>
              <a:t>se zpětným získáváním tepla </a:t>
            </a:r>
            <a:r>
              <a:rPr lang="cs-CZ" smtClean="0"/>
              <a:t>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4087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 </a:t>
            </a:r>
            <a:r>
              <a:rPr lang="cs-CZ" sz="2800" b="1" dirty="0" smtClean="0">
                <a:solidFill>
                  <a:srgbClr val="C00000"/>
                </a:solidFill>
              </a:rPr>
              <a:t>Základní pravidla </a:t>
            </a:r>
            <a:r>
              <a:rPr lang="cs-CZ" sz="2800" b="1" dirty="0">
                <a:solidFill>
                  <a:srgbClr val="C00000"/>
                </a:solidFill>
              </a:rPr>
              <a:t>NZÚ pro </a:t>
            </a:r>
            <a:r>
              <a:rPr lang="cs-CZ" sz="2800" b="1" dirty="0" smtClean="0">
                <a:solidFill>
                  <a:srgbClr val="C00000"/>
                </a:solidFill>
              </a:rPr>
              <a:t>BD </a:t>
            </a:r>
            <a:br>
              <a:rPr lang="cs-CZ" sz="2800" b="1" dirty="0" smtClean="0">
                <a:solidFill>
                  <a:srgbClr val="C00000"/>
                </a:solidFill>
              </a:rPr>
            </a:br>
            <a:r>
              <a:rPr lang="cs-CZ" sz="2800" b="1" dirty="0" smtClean="0">
                <a:solidFill>
                  <a:srgbClr val="C00000"/>
                </a:solidFill>
              </a:rPr>
              <a:t>v </a:t>
            </a:r>
            <a:r>
              <a:rPr lang="cs-CZ" sz="2800" b="1" dirty="0">
                <a:solidFill>
                  <a:srgbClr val="C00000"/>
                </a:solidFill>
              </a:rPr>
              <a:t>roce 2015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V případě výměny zdrojů, instalace solárních systémů či systémů nuceného větrání se zpětným získáváním vzduchu se výše dotace odvíjí od velikosti domu (od počtu bytových jednotek) a od typu podporovaného zdroje/systému.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endParaRPr lang="cs-CZ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Podporované </a:t>
            </a:r>
            <a:r>
              <a:rPr lang="cs-CZ" sz="2400" b="1" dirty="0">
                <a:solidFill>
                  <a:srgbClr val="C00000"/>
                </a:solidFill>
              </a:rPr>
              <a:t>typy </a:t>
            </a:r>
            <a:r>
              <a:rPr lang="cs-CZ" sz="2400" b="1" dirty="0" smtClean="0">
                <a:solidFill>
                  <a:srgbClr val="C00000"/>
                </a:solidFill>
              </a:rPr>
              <a:t>systémů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Centrální </a:t>
            </a:r>
            <a:r>
              <a:rPr lang="cs-CZ" sz="2400" b="1" dirty="0"/>
              <a:t>systém nuceného větrání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se </a:t>
            </a:r>
            <a:r>
              <a:rPr lang="cs-CZ" sz="2400" b="1" dirty="0"/>
              <a:t>zpětným získáváním tepla 	</a:t>
            </a:r>
            <a:endParaRPr lang="cs-CZ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	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Decentrální </a:t>
            </a:r>
            <a:r>
              <a:rPr lang="cs-CZ" sz="2400" b="1" dirty="0"/>
              <a:t>systém nuceného větrání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se </a:t>
            </a:r>
            <a:r>
              <a:rPr lang="cs-CZ" sz="2400" b="1" dirty="0"/>
              <a:t>zpětným získáváním tepla </a:t>
            </a:r>
            <a:r>
              <a:rPr lang="cs-CZ" dirty="0"/>
              <a:t>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4087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C00000"/>
                </a:solidFill>
              </a:rPr>
              <a:t>Jaký způsob větrání zvolit ?</a:t>
            </a:r>
            <a:endParaRPr lang="cs-CZ" sz="2800" smtClean="0">
              <a:solidFill>
                <a:srgbClr val="C00000"/>
              </a:solidFill>
            </a:endParaRP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1258888" y="1600200"/>
            <a:ext cx="7427912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b="1" smtClean="0"/>
              <a:t>Přirozené</a:t>
            </a:r>
          </a:p>
          <a:p>
            <a:pPr eaLnBrk="1" hangingPunct="1">
              <a:lnSpc>
                <a:spcPct val="150000"/>
              </a:lnSpc>
            </a:pPr>
            <a:r>
              <a:rPr lang="cs-CZ" b="1" smtClean="0"/>
              <a:t>Řízené přirozené</a:t>
            </a:r>
          </a:p>
          <a:p>
            <a:pPr eaLnBrk="1" hangingPunct="1">
              <a:lnSpc>
                <a:spcPct val="150000"/>
              </a:lnSpc>
            </a:pPr>
            <a:r>
              <a:rPr lang="cs-CZ" b="1" smtClean="0"/>
              <a:t>Hybridní</a:t>
            </a:r>
          </a:p>
          <a:p>
            <a:pPr eaLnBrk="1" hangingPunct="1">
              <a:lnSpc>
                <a:spcPct val="150000"/>
              </a:lnSpc>
            </a:pPr>
            <a:r>
              <a:rPr lang="cs-CZ" b="1" smtClean="0"/>
              <a:t>Nucené (rekuperace ?)</a:t>
            </a:r>
          </a:p>
          <a:p>
            <a:pPr eaLnBrk="1" hangingPunct="1">
              <a:lnSpc>
                <a:spcPct val="150000"/>
              </a:lnSpc>
            </a:pPr>
            <a:r>
              <a:rPr lang="cs-CZ" b="1" smtClean="0"/>
              <a:t>Klimatizace</a:t>
            </a:r>
          </a:p>
          <a:p>
            <a:pPr eaLnBrk="1" hangingPunct="1"/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4087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 descr="CKAIT_1-prednaska-NZU_sablona__N101-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500063" y="1571625"/>
            <a:ext cx="7772400" cy="1470025"/>
          </a:xfrm>
        </p:spPr>
        <p:txBody>
          <a:bodyPr/>
          <a:lstStyle/>
          <a:p>
            <a:pPr algn="l" eaLnBrk="1" hangingPunct="1"/>
            <a:r>
              <a:rPr lang="cs-CZ" sz="3200" b="1" smtClean="0"/>
              <a:t>Děkuji za pozornost.</a:t>
            </a:r>
            <a:endParaRPr lang="cs-CZ" sz="3200" smtClean="0"/>
          </a:p>
        </p:txBody>
      </p:sp>
      <p:sp>
        <p:nvSpPr>
          <p:cNvPr id="27651" name="Subtitle 6"/>
          <p:cNvSpPr>
            <a:spLocks noGrp="1"/>
          </p:cNvSpPr>
          <p:nvPr>
            <p:ph type="subTitle" idx="1"/>
          </p:nvPr>
        </p:nvSpPr>
        <p:spPr>
          <a:xfrm>
            <a:off x="500063" y="3143250"/>
            <a:ext cx="5357812" cy="2538413"/>
          </a:xfrm>
        </p:spPr>
        <p:txBody>
          <a:bodyPr/>
          <a:lstStyle/>
          <a:p>
            <a:pPr algn="l" eaLnBrk="1" hangingPunct="1"/>
            <a:r>
              <a:rPr lang="cs-CZ" sz="2000" b="1" smtClean="0">
                <a:solidFill>
                  <a:srgbClr val="000000"/>
                </a:solidFill>
              </a:rPr>
              <a:t>Ing. Zuzana Mathauserová</a:t>
            </a:r>
          </a:p>
          <a:p>
            <a:pPr algn="l" eaLnBrk="1" hangingPunct="1"/>
            <a:r>
              <a:rPr lang="cs-CZ" sz="2000" b="1" smtClean="0">
                <a:solidFill>
                  <a:srgbClr val="000000"/>
                </a:solidFill>
                <a:hlinkClick r:id="rId3"/>
              </a:rPr>
              <a:t>zmat@szu.cz</a:t>
            </a:r>
            <a:endParaRPr lang="cs-CZ" sz="2000" b="1" smtClean="0">
              <a:solidFill>
                <a:srgbClr val="000000"/>
              </a:solidFill>
            </a:endParaRPr>
          </a:p>
          <a:p>
            <a:pPr algn="l" eaLnBrk="1" hangingPunct="1"/>
            <a:r>
              <a:rPr lang="cs-CZ" sz="2000" b="1" smtClean="0">
                <a:solidFill>
                  <a:srgbClr val="000000"/>
                </a:solidFill>
              </a:rPr>
              <a:t>Tel.: 267082687</a:t>
            </a:r>
          </a:p>
          <a:p>
            <a:pPr algn="l" eaLnBrk="1" hangingPunct="1"/>
            <a:r>
              <a:rPr lang="cs-CZ" sz="2000" b="1" smtClean="0">
                <a:solidFill>
                  <a:srgbClr val="000000"/>
                </a:solidFill>
              </a:rPr>
              <a:t>Státní zdravotní ústav</a:t>
            </a:r>
          </a:p>
          <a:p>
            <a:pPr algn="l" eaLnBrk="1" hangingPunct="1"/>
            <a:r>
              <a:rPr lang="cs-CZ" sz="2000" b="1" smtClean="0">
                <a:solidFill>
                  <a:srgbClr val="000000"/>
                </a:solidFill>
              </a:rPr>
              <a:t>Šrobárova 48</a:t>
            </a:r>
          </a:p>
          <a:p>
            <a:pPr algn="l" eaLnBrk="1" hangingPunct="1"/>
            <a:r>
              <a:rPr lang="cs-CZ" sz="2000" b="1" smtClean="0">
                <a:solidFill>
                  <a:srgbClr val="000000"/>
                </a:solidFill>
              </a:rPr>
              <a:t>100 42 Praha 10</a:t>
            </a:r>
          </a:p>
          <a:p>
            <a:pPr algn="l" eaLnBrk="1" hangingPunct="1"/>
            <a:endParaRPr lang="cs-CZ" sz="2000" b="1" smtClean="0">
              <a:solidFill>
                <a:srgbClr val="000000"/>
              </a:solidFill>
            </a:endParaRPr>
          </a:p>
          <a:p>
            <a:pPr algn="l" eaLnBrk="1" hangingPunct="1"/>
            <a:endParaRPr lang="cs-CZ" sz="20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 b="1" smtClean="0">
                <a:solidFill>
                  <a:srgbClr val="000066"/>
                </a:solidFill>
              </a:rPr>
              <a:t>Co se dá ovlivnit větráním?</a:t>
            </a:r>
            <a:endParaRPr lang="cs-CZ" sz="30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rgbClr val="FF0000"/>
              </a:buClr>
              <a:buSzPct val="150000"/>
            </a:pPr>
            <a:r>
              <a:rPr lang="cs-CZ" sz="30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Chemické látky v ovzduší, odéry</a:t>
            </a:r>
            <a:endParaRPr lang="cs-CZ" sz="3300" b="1" smtClean="0">
              <a:solidFill>
                <a:srgbClr val="800000"/>
              </a:solidFill>
            </a:endParaRPr>
          </a:p>
          <a:p>
            <a:pPr eaLnBrk="1" hangingPunct="1">
              <a:buClr>
                <a:srgbClr val="FF0000"/>
              </a:buClr>
              <a:buSzPct val="150000"/>
            </a:pPr>
            <a:r>
              <a:rPr lang="cs-CZ" sz="30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Tepelně vlhkostní pohoda</a:t>
            </a:r>
          </a:p>
          <a:p>
            <a:pPr eaLnBrk="1" hangingPunct="1">
              <a:buClr>
                <a:srgbClr val="FF0000"/>
              </a:buClr>
              <a:buSzPct val="150000"/>
            </a:pPr>
            <a:r>
              <a:rPr lang="cs-CZ" sz="30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cs-CZ" sz="3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Prašnost</a:t>
            </a:r>
          </a:p>
          <a:p>
            <a:pPr eaLnBrk="1" hangingPunct="1">
              <a:buClr>
                <a:srgbClr val="FF0000"/>
              </a:buClr>
              <a:buSzPct val="150000"/>
            </a:pPr>
            <a:r>
              <a:rPr lang="cs-CZ" sz="3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cs-CZ" sz="3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Mikrobiální kontaminace</a:t>
            </a:r>
          </a:p>
          <a:p>
            <a:pPr eaLnBrk="1" hangingPunct="1">
              <a:buClr>
                <a:srgbClr val="FF0000"/>
              </a:buClr>
              <a:buSzPct val="150000"/>
            </a:pPr>
            <a:r>
              <a:rPr lang="cs-CZ" sz="3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Hluk,  vibrace</a:t>
            </a:r>
          </a:p>
          <a:p>
            <a:pPr eaLnBrk="1" hangingPunct="1">
              <a:buClr>
                <a:srgbClr val="FF0000"/>
              </a:buClr>
              <a:buSzPct val="150000"/>
            </a:pPr>
            <a:r>
              <a:rPr lang="cs-CZ" sz="3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Elmag a el</a:t>
            </a:r>
            <a:r>
              <a:rPr lang="cs-CZ" sz="3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  <a:r>
              <a:rPr lang="cs-CZ" sz="3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pole</a:t>
            </a:r>
          </a:p>
          <a:p>
            <a:pPr eaLnBrk="1" hangingPunct="1">
              <a:buClr>
                <a:srgbClr val="FF0000"/>
              </a:buClr>
              <a:buSzPct val="150000"/>
            </a:pPr>
            <a:r>
              <a:rPr lang="cs-CZ" sz="3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cs-CZ" sz="3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Osvětlení</a:t>
            </a:r>
            <a:r>
              <a:rPr lang="cs-CZ" sz="3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eaLnBrk="1" hangingPunct="1">
              <a:buClr>
                <a:srgbClr val="FF0000"/>
              </a:buClr>
              <a:buSzPct val="150000"/>
            </a:pPr>
            <a:r>
              <a:rPr lang="cs-CZ" sz="3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cs-CZ" sz="3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Ionizace vzduchu</a:t>
            </a:r>
          </a:p>
          <a:p>
            <a:pPr eaLnBrk="1" hangingPunct="1">
              <a:lnSpc>
                <a:spcPct val="80000"/>
              </a:lnSpc>
            </a:pPr>
            <a:endParaRPr lang="cs-CZ" sz="3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971550" y="6356350"/>
            <a:ext cx="6121400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sz="2800" b="1" smtClean="0">
                <a:solidFill>
                  <a:srgbClr val="002060"/>
                </a:solidFill>
              </a:rPr>
              <a:t>       Znečištění vznikající ve vnitřním prostředí bytů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3529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400" b="1" smtClean="0"/>
              <a:t> vlhkost</a:t>
            </a:r>
            <a:r>
              <a:rPr lang="cs-CZ" sz="2400" smtClean="0"/>
              <a:t> (tepelně vlhkostní podmínky)		</a:t>
            </a:r>
          </a:p>
          <a:p>
            <a:pPr eaLnBrk="1" hangingPunct="1">
              <a:lnSpc>
                <a:spcPct val="13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400" b="1" smtClean="0"/>
              <a:t>  domácí prach </a:t>
            </a:r>
            <a:r>
              <a:rPr lang="cs-CZ" sz="2400" smtClean="0"/>
              <a:t>-</a:t>
            </a:r>
            <a:r>
              <a:rPr lang="cs-CZ" sz="2400" b="1" smtClean="0"/>
              <a:t> </a:t>
            </a:r>
            <a:r>
              <a:rPr lang="cs-CZ" sz="2400" smtClean="0"/>
              <a:t>plísně a jejich spóry, bakterie a viry, roztoči, zvířecí chlupy, části výkalů a slin zvířat, pyly, vlákna z textilií, zplodiny kouření, částice uvolňující se ze stavebních materiálů … osvěžovače vzduchu … úklidové práce, způsob vytápění … apod. </a:t>
            </a:r>
          </a:p>
          <a:p>
            <a:pPr eaLnBrk="1" hangingPunct="1">
              <a:lnSpc>
                <a:spcPct val="130000"/>
              </a:lnSpc>
              <a:spcBef>
                <a:spcPct val="30000"/>
              </a:spcBef>
              <a:buClr>
                <a:schemeClr val="tx1"/>
              </a:buClr>
            </a:pPr>
            <a:r>
              <a:rPr lang="cs-CZ" sz="2400" b="1" smtClean="0">
                <a:solidFill>
                  <a:srgbClr val="002060"/>
                </a:solidFill>
              </a:rPr>
              <a:t>spouštění alergických reakcí, zejména astmatu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800" smtClean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1928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1547813" y="274638"/>
            <a:ext cx="7138987" cy="922337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sz="2800" b="1" smtClean="0">
                <a:solidFill>
                  <a:srgbClr val="002060"/>
                </a:solidFill>
              </a:rPr>
              <a:t>       </a:t>
            </a:r>
            <a:r>
              <a:rPr lang="cs-CZ" altLang="cs-CZ" sz="2800" b="1" smtClean="0">
                <a:solidFill>
                  <a:srgbClr val="002060"/>
                </a:solidFill>
              </a:rPr>
              <a:t>Chemické látky</a:t>
            </a:r>
            <a:endParaRPr lang="cs-CZ" sz="2800" b="1" smtClean="0">
              <a:solidFill>
                <a:srgbClr val="002060"/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323850" y="1412875"/>
            <a:ext cx="8569325" cy="4752975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Clr>
                <a:schemeClr val="tx1"/>
              </a:buClr>
              <a:buFont typeface="Arial" charset="0"/>
              <a:buNone/>
            </a:pPr>
            <a:r>
              <a:rPr lang="cs-CZ" altLang="cs-CZ" sz="1600" b="1" smtClean="0"/>
              <a:t>VOC těkavé organické látky  </a:t>
            </a:r>
            <a:r>
              <a:rPr lang="cs-CZ" altLang="cs-CZ" sz="1600" smtClean="0"/>
              <a:t>-</a:t>
            </a:r>
            <a:r>
              <a:rPr lang="cs-CZ" altLang="cs-CZ" sz="1600" b="1" smtClean="0"/>
              <a:t> </a:t>
            </a:r>
            <a:r>
              <a:rPr lang="cs-CZ" altLang="cs-CZ" sz="1600" smtClean="0"/>
              <a:t>stavební materiály,</a:t>
            </a:r>
            <a:br>
              <a:rPr lang="cs-CZ" altLang="cs-CZ" sz="1600" smtClean="0"/>
            </a:br>
            <a:r>
              <a:rPr lang="cs-CZ" altLang="cs-CZ" sz="1600" smtClean="0"/>
              <a:t>vybavení, produkty plísní, kosmetika, čist</a:t>
            </a:r>
            <a:r>
              <a:rPr lang="cs-CZ" altLang="cs-CZ" sz="1600" smtClean="0">
                <a:latin typeface="Arial" charset="0"/>
              </a:rPr>
              <a:t>i</a:t>
            </a:r>
            <a:r>
              <a:rPr lang="cs-CZ" altLang="cs-CZ" sz="1600" smtClean="0"/>
              <a:t>cí prostředky, svíčky, osvěžovače vzduchu a pohlcovače pachů apod.,  (v domácnostech jich lze identifikovat asi</a:t>
            </a:r>
            <a:r>
              <a:rPr lang="cs-CZ" altLang="cs-CZ" sz="1600" smtClean="0">
                <a:latin typeface="Arial" charset="0"/>
              </a:rPr>
              <a:t> </a:t>
            </a:r>
            <a:r>
              <a:rPr lang="cs-CZ" altLang="cs-CZ" sz="1600" smtClean="0"/>
              <a:t> </a:t>
            </a:r>
            <a:r>
              <a:rPr lang="cs-CZ" altLang="cs-CZ" sz="1600" smtClean="0">
                <a:latin typeface="Arial" charset="0"/>
              </a:rPr>
              <a:t>2</a:t>
            </a:r>
            <a:r>
              <a:rPr lang="cs-CZ" altLang="cs-CZ" sz="1600" smtClean="0"/>
              <a:t>000, v běžné domácnosti se jich vyskytuje kolem 50 - </a:t>
            </a:r>
            <a:r>
              <a:rPr lang="cs-CZ" altLang="cs-CZ" sz="1600" b="1" smtClean="0"/>
              <a:t>toluen, xylen, styren, etylbenzen,</a:t>
            </a:r>
            <a:r>
              <a:rPr lang="cs-CZ" altLang="cs-CZ" sz="1600" smtClean="0"/>
              <a:t> </a:t>
            </a:r>
            <a:r>
              <a:rPr lang="cs-CZ" altLang="cs-CZ" sz="1600" b="1" smtClean="0"/>
              <a:t>chlorované uhlovodíky, ftaláty, terpeny, pesticidy, chloroform …</a:t>
            </a:r>
            <a:r>
              <a:rPr lang="cs-CZ" altLang="cs-CZ" sz="1600" smtClean="0"/>
              <a:t> </a:t>
            </a:r>
            <a:endParaRPr lang="cs-CZ" altLang="cs-CZ" sz="1600" smtClean="0">
              <a:solidFill>
                <a:srgbClr val="A50021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cs-CZ" altLang="cs-CZ" sz="1600" b="1" smtClean="0">
                <a:solidFill>
                  <a:srgbClr val="800000"/>
                </a:solidFill>
              </a:rPr>
              <a:t>Dlouhodobé působení  nižších koncentrací způsobuje jemné neurologické změny, akutní působení se může projevit jako otrava, některé z látek této skupiny mají karcinogenní účinek.</a:t>
            </a:r>
            <a:br>
              <a:rPr lang="cs-CZ" altLang="cs-CZ" sz="1600" b="1" smtClean="0">
                <a:solidFill>
                  <a:srgbClr val="800000"/>
                </a:solidFill>
              </a:rPr>
            </a:br>
            <a:r>
              <a:rPr lang="cs-CZ" altLang="cs-CZ" sz="1600" b="1" smtClean="0"/>
              <a:t>Formaldehyd  - </a:t>
            </a:r>
            <a:r>
              <a:rPr lang="cs-CZ" altLang="cs-CZ" sz="1600" smtClean="0"/>
              <a:t>dráždění sliznice horních cest dýchacích a spojivek, dráždění ke kašli, pálení očí a slzení – první příznaky zvyšující se koncentrace; bolesti hlavy, nausea, únava a žízeň nastupují při déle trvající expozici v konstantně vysokých koncentracích …</a:t>
            </a:r>
          </a:p>
          <a:p>
            <a:pPr marL="0" indent="0" eaLnBrk="1" hangingPunct="1">
              <a:buFontTx/>
              <a:buNone/>
            </a:pPr>
            <a:r>
              <a:rPr lang="cs-CZ" altLang="cs-CZ" sz="1600" b="1" smtClean="0"/>
              <a:t>Oxid uhelnatý </a:t>
            </a:r>
            <a:r>
              <a:rPr lang="cs-CZ" altLang="cs-CZ" sz="1600" smtClean="0"/>
              <a:t>– váže se s hemoglobinem, snižuje okysličování krve – akutní otravy končící často smrtí.</a:t>
            </a:r>
          </a:p>
          <a:p>
            <a:pPr marL="0" indent="0" eaLnBrk="1" hangingPunct="1">
              <a:buFontTx/>
              <a:buNone/>
            </a:pPr>
            <a:r>
              <a:rPr lang="cs-CZ" altLang="cs-CZ" sz="1600" b="1" u="sng" smtClean="0">
                <a:solidFill>
                  <a:srgbClr val="000066"/>
                </a:solidFill>
              </a:rPr>
              <a:t>Oxid uhličitý - </a:t>
            </a:r>
            <a:r>
              <a:rPr lang="cs-CZ" altLang="cs-CZ" sz="1600" u="sng" smtClean="0">
                <a:solidFill>
                  <a:srgbClr val="000066"/>
                </a:solidFill>
              </a:rPr>
              <a:t>únava, nesoustředěnost … bolest hlavy… </a:t>
            </a:r>
          </a:p>
          <a:p>
            <a:pPr marL="0" indent="0" eaLnBrk="1" hangingPunct="1">
              <a:buFontTx/>
              <a:buNone/>
            </a:pPr>
            <a:r>
              <a:rPr lang="cs-CZ" altLang="cs-CZ" sz="1600" b="1" smtClean="0"/>
              <a:t>Oxid dusičitý a oxid dusný – </a:t>
            </a:r>
            <a:r>
              <a:rPr lang="cs-CZ" altLang="cs-CZ" sz="1600" smtClean="0"/>
              <a:t>od dráždění až po úm</a:t>
            </a:r>
            <a:r>
              <a:rPr lang="cs-CZ" altLang="cs-CZ" sz="1800" smtClean="0"/>
              <a:t>rtí …</a:t>
            </a:r>
          </a:p>
          <a:p>
            <a:pPr marL="0" indent="0" eaLnBrk="1" hangingPunct="1">
              <a:buFontTx/>
              <a:buNone/>
            </a:pPr>
            <a:r>
              <a:rPr lang="cs-CZ" altLang="cs-CZ" sz="1800" b="1" smtClean="0"/>
              <a:t>Radon</a:t>
            </a:r>
            <a:r>
              <a:rPr lang="cs-CZ" altLang="cs-CZ" sz="1800" smtClean="0"/>
              <a:t> - …. mutace v genomu buněk, vznik zhoubného nádoru</a:t>
            </a:r>
            <a:endParaRPr lang="cs-CZ" altLang="cs-CZ" sz="1800" b="1" smtClean="0"/>
          </a:p>
          <a:p>
            <a:pPr marL="0" indent="0" eaLnBrk="1" hangingPunct="1">
              <a:lnSpc>
                <a:spcPct val="15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</a:pPr>
            <a:r>
              <a:rPr lang="cs-CZ" sz="1800" b="1" smtClean="0"/>
              <a:t> </a:t>
            </a:r>
          </a:p>
          <a:p>
            <a:pPr marL="0" indent="0" eaLnBrk="1" hangingPunct="1">
              <a:lnSpc>
                <a:spcPct val="150000"/>
              </a:lnSpc>
              <a:spcBef>
                <a:spcPct val="30000"/>
              </a:spcBef>
              <a:buClr>
                <a:schemeClr val="tx1"/>
              </a:buClr>
              <a:buFont typeface="Arial" charset="0"/>
              <a:buNone/>
            </a:pPr>
            <a:endParaRPr lang="cs-CZ" sz="1800" smtClean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1928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Produkce vlhkosti v bytech</a:t>
            </a:r>
            <a:r>
              <a:rPr lang="cs-CZ" altLang="cs-CZ" sz="2800" smtClean="0"/>
              <a:t> </a:t>
            </a:r>
            <a:br>
              <a:rPr lang="cs-CZ" altLang="cs-CZ" sz="2800" smtClean="0"/>
            </a:br>
            <a:r>
              <a:rPr lang="cs-CZ" altLang="cs-CZ" sz="2800" smtClean="0"/>
              <a:t>(ČSN EN 15665)</a:t>
            </a:r>
            <a:endParaRPr lang="cs-CZ" sz="28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 rtlCol="0">
            <a:normAutofit fontScale="70000" lnSpcReduction="20000"/>
          </a:bodyPr>
          <a:lstStyle/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dirty="0"/>
              <a:t>Vodní pára – bdělé osoby               </a:t>
            </a:r>
            <a:r>
              <a:rPr lang="cs-CZ" altLang="cs-CZ" dirty="0" smtClean="0"/>
              <a:t>  55 </a:t>
            </a:r>
            <a:r>
              <a:rPr lang="cs-CZ" altLang="cs-CZ" dirty="0"/>
              <a:t>g/h na osobu</a:t>
            </a:r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100" dirty="0"/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dirty="0"/>
              <a:t>Vodní pára – spící osoby                 </a:t>
            </a:r>
            <a:r>
              <a:rPr lang="cs-CZ" altLang="cs-CZ" dirty="0" smtClean="0"/>
              <a:t>  40 </a:t>
            </a:r>
            <a:r>
              <a:rPr lang="cs-CZ" altLang="cs-CZ" dirty="0"/>
              <a:t>g/h na osobu</a:t>
            </a:r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100" dirty="0"/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dirty="0"/>
              <a:t>Snídaně                                        </a:t>
            </a:r>
            <a:r>
              <a:rPr lang="cs-CZ" altLang="cs-CZ" dirty="0" smtClean="0"/>
              <a:t>  50 </a:t>
            </a:r>
            <a:r>
              <a:rPr lang="cs-CZ" altLang="cs-CZ" dirty="0"/>
              <a:t>g/h na osobu</a:t>
            </a:r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100" dirty="0"/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dirty="0"/>
              <a:t>Oběd                                            </a:t>
            </a:r>
            <a:r>
              <a:rPr lang="cs-CZ" altLang="cs-CZ" dirty="0" smtClean="0"/>
              <a:t> 300 </a:t>
            </a:r>
            <a:r>
              <a:rPr lang="cs-CZ" altLang="cs-CZ" dirty="0"/>
              <a:t>g na osobu</a:t>
            </a:r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100" dirty="0"/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dirty="0"/>
              <a:t>Vaření na plynu                            </a:t>
            </a:r>
            <a:r>
              <a:rPr lang="cs-CZ" altLang="cs-CZ" dirty="0" smtClean="0"/>
              <a:t>  350 </a:t>
            </a:r>
            <a:r>
              <a:rPr lang="cs-CZ" altLang="cs-CZ" dirty="0"/>
              <a:t>g/den</a:t>
            </a:r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100" dirty="0"/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dirty="0"/>
              <a:t>Praní/sušení                                  </a:t>
            </a:r>
            <a:r>
              <a:rPr lang="cs-CZ" altLang="cs-CZ" dirty="0" smtClean="0"/>
              <a:t>1200 </a:t>
            </a:r>
            <a:r>
              <a:rPr lang="cs-CZ" altLang="cs-CZ" dirty="0"/>
              <a:t>g/praní</a:t>
            </a:r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100" dirty="0"/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dirty="0"/>
              <a:t>Sprchování                                    </a:t>
            </a:r>
            <a:r>
              <a:rPr lang="cs-CZ" altLang="cs-CZ" dirty="0" smtClean="0"/>
              <a:t> </a:t>
            </a:r>
            <a:r>
              <a:rPr lang="cs-CZ" altLang="cs-CZ" dirty="0"/>
              <a:t>300 g/sprcha</a:t>
            </a:r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dirty="0"/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3600" b="1" dirty="0" smtClean="0"/>
          </a:p>
          <a:p>
            <a:pPr marL="4756150" indent="-475615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3600" b="1" dirty="0" smtClean="0"/>
              <a:t>4členná </a:t>
            </a:r>
            <a:r>
              <a:rPr lang="cs-CZ" altLang="cs-CZ" sz="3600" b="1" dirty="0"/>
              <a:t>rodina /den                8 – 10 kg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8313" y="4581525"/>
            <a:ext cx="82073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5003800" y="1557338"/>
            <a:ext cx="0" cy="3024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1928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0" y="274638"/>
            <a:ext cx="6643688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Důsledek nedostatečného odvodu vlhkosti</a:t>
            </a:r>
            <a:endParaRPr lang="cs-CZ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1785938"/>
            <a:ext cx="8143875" cy="40719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400" b="1" u="sng" smtClean="0"/>
              <a:t>Plísně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000" b="1" smtClean="0"/>
              <a:t>Alergeny</a:t>
            </a:r>
            <a:r>
              <a:rPr lang="cs-CZ" sz="2400" b="1" smtClean="0"/>
              <a:t> </a:t>
            </a:r>
            <a:r>
              <a:rPr lang="cs-CZ" sz="1700" smtClean="0"/>
              <a:t>(mezi atopiky 20 – 30 %)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000" b="1" smtClean="0"/>
              <a:t>Mykotoxiny</a:t>
            </a:r>
            <a:r>
              <a:rPr lang="cs-CZ" sz="2400" b="1" smtClean="0"/>
              <a:t> </a:t>
            </a:r>
            <a:r>
              <a:rPr lang="cs-CZ" sz="1700" smtClean="0"/>
              <a:t>- produkuje mycelium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700" b="1" smtClean="0"/>
              <a:t>toxická reakce, mutagenní, teratogenní,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700" b="1" smtClean="0"/>
              <a:t>karcinogenní a estrogenní efekt,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700" b="1" smtClean="0"/>
              <a:t>mykotická onemocnění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000" b="1" smtClean="0"/>
              <a:t>Těkavé organické látky</a:t>
            </a:r>
            <a:r>
              <a:rPr lang="cs-CZ" sz="2000" smtClean="0"/>
              <a:t>, </a:t>
            </a:r>
            <a:r>
              <a:rPr lang="cs-CZ" sz="1700" smtClean="0"/>
              <a:t>některé z nich člověk vnímá jako plísňový zápach, mohou poškozovat sliznice dýchacích cest, dráždí oči, </a:t>
            </a:r>
            <a:br>
              <a:rPr lang="cs-CZ" sz="1700" smtClean="0"/>
            </a:br>
            <a:r>
              <a:rPr lang="cs-CZ" sz="1700" smtClean="0"/>
              <a:t>v krku, sliznice v nose, způsobují bolesti hlavy a podráždění pokožky…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700" b="1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700" b="1" smtClean="0"/>
              <a:t>(</a:t>
            </a:r>
            <a:r>
              <a:rPr lang="cs-CZ" sz="1700" smtClean="0"/>
              <a:t>limit pro výskyt plísní stanovený </a:t>
            </a:r>
            <a:r>
              <a:rPr lang="cs-CZ" sz="1700" b="1" smtClean="0"/>
              <a:t>vyhláškou č. 6/2003 Sb. </a:t>
            </a:r>
            <a:r>
              <a:rPr lang="cs-CZ" sz="1700" smtClean="0"/>
              <a:t>pro vnitřní prostředí pobytových místností, a to </a:t>
            </a:r>
            <a:r>
              <a:rPr lang="cs-CZ" sz="1700" b="1" smtClean="0"/>
              <a:t>500 KTJ plísní /m</a:t>
            </a:r>
            <a:r>
              <a:rPr lang="cs-CZ" sz="1700" b="1" baseline="30000" smtClean="0"/>
              <a:t>3</a:t>
            </a:r>
            <a:r>
              <a:rPr lang="cs-CZ" sz="1700" b="1" smtClean="0"/>
              <a:t> vzduchu)</a:t>
            </a:r>
            <a:r>
              <a:rPr lang="cs-CZ" sz="1700" smtClean="0"/>
              <a:t> </a:t>
            </a:r>
            <a:endParaRPr lang="cs-CZ" sz="1700" b="1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sz="1700" b="1" smtClean="0">
              <a:solidFill>
                <a:srgbClr val="000000"/>
              </a:solidFill>
            </a:endParaRPr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  <p:pic>
        <p:nvPicPr>
          <p:cNvPr id="20484" name="Picture 4" descr="mso15BEA"/>
          <p:cNvPicPr>
            <a:picLocks noChangeAspect="1" noChangeArrowheads="1"/>
          </p:cNvPicPr>
          <p:nvPr/>
        </p:nvPicPr>
        <p:blipFill>
          <a:blip r:embed="rId2">
            <a:lum bright="-6000" contrast="28000"/>
          </a:blip>
          <a:srcRect/>
          <a:stretch>
            <a:fillRect/>
          </a:stretch>
        </p:blipFill>
        <p:spPr bwMode="auto">
          <a:xfrm>
            <a:off x="5580063" y="1544638"/>
            <a:ext cx="2808287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C00000"/>
                </a:solidFill>
                <a:latin typeface="Arial" charset="0"/>
              </a:rPr>
              <a:t>Základní požadavek na větrání - Pettenkoferovo kritérium</a:t>
            </a:r>
            <a:endParaRPr lang="cs-CZ" sz="2800" smtClean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25963"/>
          </a:xfrm>
        </p:spPr>
        <p:txBody>
          <a:bodyPr rtlCol="0">
            <a:normAutofit fontScale="77500" lnSpcReduction="20000"/>
          </a:bodyPr>
          <a:lstStyle/>
          <a:p>
            <a:pPr algn="just" eaLnBrk="1" fontAlgn="auto" hangingPunct="1">
              <a:spcBef>
                <a:spcPct val="3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b="1" dirty="0">
                <a:solidFill>
                  <a:srgbClr val="000000"/>
                </a:solidFill>
                <a:latin typeface="Arial" charset="0"/>
              </a:rPr>
              <a:t>Max von </a:t>
            </a:r>
            <a:r>
              <a:rPr lang="cs-CZ" altLang="cs-CZ" b="1" dirty="0" err="1">
                <a:solidFill>
                  <a:srgbClr val="000000"/>
                </a:solidFill>
                <a:latin typeface="Arial" charset="0"/>
              </a:rPr>
              <a:t>Pettenkofer</a:t>
            </a:r>
            <a:r>
              <a:rPr lang="cs-CZ" altLang="cs-CZ" b="1" dirty="0">
                <a:solidFill>
                  <a:srgbClr val="000000"/>
                </a:solidFill>
                <a:latin typeface="Arial" charset="0"/>
              </a:rPr>
              <a:t> (1818 - 1901) </a:t>
            </a:r>
            <a:endParaRPr lang="cs-CZ" altLang="cs-CZ" dirty="0"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dirty="0">
                <a:latin typeface="Arial" charset="0"/>
              </a:rPr>
              <a:t>prokázal, že </a:t>
            </a:r>
            <a:r>
              <a:rPr lang="cs-CZ" altLang="cs-CZ" b="1" dirty="0">
                <a:solidFill>
                  <a:srgbClr val="A50021"/>
                </a:solidFill>
                <a:latin typeface="Arial" charset="0"/>
              </a:rPr>
              <a:t>hlavními metabolity jsou CO</a:t>
            </a:r>
            <a:r>
              <a:rPr lang="cs-CZ" altLang="cs-CZ" b="1" baseline="-25000" dirty="0">
                <a:solidFill>
                  <a:srgbClr val="A50021"/>
                </a:solidFill>
                <a:latin typeface="Arial" charset="0"/>
              </a:rPr>
              <a:t>2</a:t>
            </a:r>
            <a:r>
              <a:rPr lang="cs-CZ" altLang="cs-CZ" b="1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cs-CZ" altLang="cs-CZ" dirty="0">
                <a:latin typeface="Arial" charset="0"/>
              </a:rPr>
              <a:t>a</a:t>
            </a:r>
            <a:r>
              <a:rPr lang="cs-CZ" altLang="cs-CZ" b="1" dirty="0">
                <a:solidFill>
                  <a:srgbClr val="336699"/>
                </a:solidFill>
                <a:latin typeface="Arial" charset="0"/>
              </a:rPr>
              <a:t> vodní pára</a:t>
            </a:r>
            <a:r>
              <a:rPr lang="cs-CZ" altLang="cs-CZ" dirty="0">
                <a:latin typeface="Arial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dirty="0">
                <a:latin typeface="Arial" charset="0"/>
              </a:rPr>
              <a:t>měřil množství CO</a:t>
            </a:r>
            <a:r>
              <a:rPr lang="cs-CZ" altLang="cs-CZ" baseline="-25000" dirty="0">
                <a:latin typeface="Arial" charset="0"/>
              </a:rPr>
              <a:t>2</a:t>
            </a:r>
            <a:r>
              <a:rPr lang="cs-CZ" altLang="cs-CZ" dirty="0">
                <a:latin typeface="Arial" charset="0"/>
              </a:rPr>
              <a:t> ve vydechovaném vzduchu a zjistil, že </a:t>
            </a:r>
            <a:r>
              <a:rPr lang="cs-CZ" altLang="cs-CZ" dirty="0" smtClean="0">
                <a:latin typeface="Arial" charset="0"/>
              </a:rPr>
              <a:t>produkce </a:t>
            </a:r>
            <a:r>
              <a:rPr lang="cs-CZ" altLang="cs-CZ" dirty="0">
                <a:latin typeface="Arial" charset="0"/>
              </a:rPr>
              <a:t>CO</a:t>
            </a:r>
            <a:r>
              <a:rPr lang="cs-CZ" altLang="cs-CZ" baseline="-25000" dirty="0">
                <a:latin typeface="Arial" charset="0"/>
              </a:rPr>
              <a:t>2</a:t>
            </a:r>
            <a:r>
              <a:rPr lang="cs-CZ" altLang="cs-CZ" dirty="0">
                <a:latin typeface="Arial" charset="0"/>
              </a:rPr>
              <a:t> závisí na fyzické aktivitě - v bdělém stavu produkuje </a:t>
            </a:r>
            <a:r>
              <a:rPr lang="cs-CZ" altLang="cs-CZ" dirty="0">
                <a:solidFill>
                  <a:srgbClr val="A50021"/>
                </a:solidFill>
                <a:latin typeface="Arial" charset="0"/>
              </a:rPr>
              <a:t>dospělý člověk</a:t>
            </a:r>
            <a:r>
              <a:rPr lang="cs-CZ" altLang="cs-CZ" dirty="0">
                <a:latin typeface="Arial" charset="0"/>
              </a:rPr>
              <a:t> cca </a:t>
            </a:r>
            <a:r>
              <a:rPr lang="cs-CZ" altLang="cs-CZ" b="1" dirty="0">
                <a:solidFill>
                  <a:srgbClr val="A50021"/>
                </a:solidFill>
                <a:latin typeface="Arial" charset="0"/>
              </a:rPr>
              <a:t>16 l/h CO</a:t>
            </a:r>
            <a:r>
              <a:rPr lang="cs-CZ" altLang="cs-CZ" b="1" baseline="-25000" dirty="0">
                <a:solidFill>
                  <a:srgbClr val="A50021"/>
                </a:solidFill>
                <a:latin typeface="Arial" charset="0"/>
              </a:rPr>
              <a:t>2</a:t>
            </a:r>
            <a:r>
              <a:rPr lang="cs-CZ" altLang="cs-CZ" dirty="0">
                <a:latin typeface="Arial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dirty="0">
                <a:latin typeface="Arial" charset="0"/>
              </a:rPr>
              <a:t>zjistil, že koncentrace CO</a:t>
            </a:r>
            <a:r>
              <a:rPr lang="cs-CZ" altLang="cs-CZ" baseline="-25000" dirty="0">
                <a:latin typeface="Arial" charset="0"/>
              </a:rPr>
              <a:t>2</a:t>
            </a:r>
            <a:r>
              <a:rPr lang="cs-CZ" altLang="cs-CZ" dirty="0">
                <a:latin typeface="Arial" charset="0"/>
              </a:rPr>
              <a:t> informuje ve vnitřním </a:t>
            </a:r>
            <a:br>
              <a:rPr lang="cs-CZ" altLang="cs-CZ" dirty="0">
                <a:latin typeface="Arial" charset="0"/>
              </a:rPr>
            </a:br>
            <a:r>
              <a:rPr lang="cs-CZ" altLang="cs-CZ" dirty="0">
                <a:latin typeface="Arial" charset="0"/>
              </a:rPr>
              <a:t>prostředí o kvalitě větrání 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dirty="0">
                <a:latin typeface="Arial" charset="0"/>
              </a:rPr>
              <a:t>stanovil jeho maximální přípustné množství na </a:t>
            </a:r>
            <a:br>
              <a:rPr lang="cs-CZ" altLang="cs-CZ" dirty="0">
                <a:latin typeface="Arial" charset="0"/>
              </a:rPr>
            </a:br>
            <a:r>
              <a:rPr lang="cs-CZ" altLang="cs-CZ" b="1" dirty="0">
                <a:solidFill>
                  <a:srgbClr val="A50021"/>
                </a:solidFill>
                <a:latin typeface="Arial" charset="0"/>
              </a:rPr>
              <a:t>0,1 </a:t>
            </a:r>
            <a:r>
              <a:rPr lang="cs-CZ" altLang="cs-CZ" b="1" dirty="0" err="1">
                <a:solidFill>
                  <a:srgbClr val="A50021"/>
                </a:solidFill>
                <a:latin typeface="Arial" charset="0"/>
              </a:rPr>
              <a:t>obj</a:t>
            </a:r>
            <a:r>
              <a:rPr lang="cs-CZ" altLang="cs-CZ" b="1" dirty="0">
                <a:solidFill>
                  <a:srgbClr val="A50021"/>
                </a:solidFill>
                <a:latin typeface="Arial" charset="0"/>
              </a:rPr>
              <a:t>. % = 1000 </a:t>
            </a:r>
            <a:r>
              <a:rPr lang="cs-CZ" altLang="cs-CZ" b="1" dirty="0" err="1">
                <a:solidFill>
                  <a:srgbClr val="A50021"/>
                </a:solidFill>
                <a:latin typeface="Arial" charset="0"/>
              </a:rPr>
              <a:t>ppm</a:t>
            </a:r>
            <a:r>
              <a:rPr lang="cs-CZ" altLang="cs-CZ" dirty="0">
                <a:latin typeface="Arial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dirty="0">
                <a:latin typeface="Arial" charset="0"/>
              </a:rPr>
              <a:t>z toho vyplývá </a:t>
            </a:r>
            <a:r>
              <a:rPr lang="cs-CZ" altLang="cs-CZ" b="1" dirty="0">
                <a:latin typeface="Arial" charset="0"/>
              </a:rPr>
              <a:t>dávka čerstvého vzduchu </a:t>
            </a:r>
            <a:br>
              <a:rPr lang="cs-CZ" altLang="cs-CZ" b="1" dirty="0">
                <a:latin typeface="Arial" charset="0"/>
              </a:rPr>
            </a:br>
            <a:r>
              <a:rPr lang="cs-CZ" altLang="cs-CZ" b="1" dirty="0">
                <a:latin typeface="Arial" charset="0"/>
              </a:rPr>
              <a:t>pro dospělou osobu </a:t>
            </a:r>
            <a:r>
              <a:rPr lang="cs-CZ" altLang="cs-CZ" b="1" dirty="0">
                <a:solidFill>
                  <a:srgbClr val="A50021"/>
                </a:solidFill>
                <a:latin typeface="Arial" charset="0"/>
              </a:rPr>
              <a:t>25 m</a:t>
            </a:r>
            <a:r>
              <a:rPr lang="cs-CZ" altLang="cs-CZ" b="1" baseline="30000" dirty="0">
                <a:solidFill>
                  <a:srgbClr val="A50021"/>
                </a:solidFill>
                <a:latin typeface="Arial" charset="0"/>
              </a:rPr>
              <a:t>3</a:t>
            </a:r>
            <a:r>
              <a:rPr lang="cs-CZ" altLang="cs-CZ" b="1" dirty="0">
                <a:solidFill>
                  <a:srgbClr val="A50021"/>
                </a:solidFill>
                <a:latin typeface="Arial" charset="0"/>
              </a:rPr>
              <a:t>/h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4087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Vyhláška </a:t>
            </a:r>
            <a:r>
              <a:rPr lang="cs-CZ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č. 20/2012 Sb</a:t>
            </a:r>
            <a:r>
              <a:rPr lang="cs-CZ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.- byty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600200"/>
            <a:ext cx="8002587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buFont typeface="Arial" charset="0"/>
              <a:buNone/>
            </a:pPr>
            <a:r>
              <a:rPr lang="cs-CZ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Obytné místnosti musí mít zajištěno dostatečné větrání venkovním vzduchem a vytápění </a:t>
            </a:r>
            <a:r>
              <a:rPr lang="cs-CZ" sz="28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 souladu </a:t>
            </a:r>
            <a:br>
              <a:rPr lang="cs-CZ" sz="28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normovými hodnotami </a:t>
            </a:r>
          </a:p>
          <a:p>
            <a:pPr marL="0" indent="0" eaLnBrk="1" hangingPunct="1">
              <a:lnSpc>
                <a:spcPct val="120000"/>
              </a:lnSpc>
              <a:buFont typeface="Arial" charset="0"/>
              <a:buNone/>
            </a:pPr>
            <a:endParaRPr lang="cs-CZ" b="1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120000"/>
              </a:lnSpc>
              <a:buFont typeface="Arial" charset="0"/>
              <a:buNone/>
            </a:pPr>
            <a:r>
              <a:rPr lang="cs-CZ" sz="24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(ČSN 73 0540-2; ČSN EN 15665/Z1; ČSN EN 15251, TPG 70401 …)</a:t>
            </a:r>
            <a:endParaRPr lang="cs-CZ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 typeface="Arial" charset="0"/>
              <a:buNone/>
            </a:pPr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4087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       </a:t>
            </a:r>
            <a:r>
              <a:rPr lang="cs-CZ" altLang="cs-CZ" sz="2400" b="1" smtClean="0">
                <a:solidFill>
                  <a:srgbClr val="C00000"/>
                </a:solidFill>
              </a:rPr>
              <a:t>Požadavky na větrání obytných budov</a:t>
            </a:r>
            <a:br>
              <a:rPr lang="cs-CZ" altLang="cs-CZ" sz="2400" b="1" smtClean="0">
                <a:solidFill>
                  <a:srgbClr val="C00000"/>
                </a:solidFill>
              </a:rPr>
            </a:br>
            <a:r>
              <a:rPr lang="cs-CZ" altLang="cs-CZ" sz="2400" b="1" smtClean="0">
                <a:solidFill>
                  <a:srgbClr val="C00000"/>
                </a:solidFill>
              </a:rPr>
              <a:t>ČSN EN 15665/ změna Z1</a:t>
            </a:r>
            <a:endParaRPr lang="cs-CZ" sz="2400" smtClean="0">
              <a:solidFill>
                <a:srgbClr val="C0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68313" y="1600200"/>
          <a:ext cx="8218487" cy="3455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748"/>
                <a:gridCol w="1221771"/>
                <a:gridCol w="1517725"/>
                <a:gridCol w="1369748"/>
                <a:gridCol w="1369748"/>
                <a:gridCol w="1369748"/>
              </a:tblGrid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Požadavek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Trvalé větrání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(průtok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venk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vzduchu)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Nárazové větrání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(průtok odsávaného vzduchu)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Intenzita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větrání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]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zákl.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pož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Dávka </a:t>
                      </a: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venk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vzd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./os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/(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h.os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]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dopl.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kriterium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Kuchyně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]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Koupelny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]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]</a:t>
                      </a:r>
                      <a:endParaRPr kumimoji="0" lang="cs-C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Minimální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hodnota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Doporuč.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hodnota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0,5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408738" cy="365125"/>
          </a:xfrm>
        </p:spPr>
        <p:txBody>
          <a:bodyPr/>
          <a:lstStyle/>
          <a:p>
            <a:pPr>
              <a:defRPr/>
            </a:pPr>
            <a:r>
              <a:rPr lang="pt-BR" sz="1800" b="1" dirty="0" smtClean="0">
                <a:solidFill>
                  <a:schemeClr val="bg1"/>
                </a:solidFill>
              </a:rPr>
              <a:t>Konference</a:t>
            </a:r>
            <a:r>
              <a:rPr lang="pt-BR" sz="1800" b="1" dirty="0" smtClean="0"/>
              <a:t> </a:t>
            </a:r>
            <a:r>
              <a:rPr lang="pt-BR" sz="1800" b="1" dirty="0" smtClean="0">
                <a:solidFill>
                  <a:srgbClr val="FFFF00"/>
                </a:solidFill>
              </a:rPr>
              <a:t>Nová zelená úsporám v roce 2015</a:t>
            </a:r>
            <a:endParaRPr lang="cs-CZ" sz="1800" b="1" dirty="0">
              <a:solidFill>
                <a:srgbClr val="FFFF00"/>
              </a:solidFill>
            </a:endParaRPr>
          </a:p>
        </p:txBody>
      </p:sp>
      <p:sp>
        <p:nvSpPr>
          <p:cNvPr id="23588" name="TextovéPole 5"/>
          <p:cNvSpPr txBox="1">
            <a:spLocks noChangeArrowheads="1"/>
          </p:cNvSpPr>
          <p:nvPr/>
        </p:nvSpPr>
        <p:spPr bwMode="auto">
          <a:xfrm>
            <a:off x="395288" y="5661025"/>
            <a:ext cx="8569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/>
              <a:t>Při dlouhodobé nepřítomnosti lze připustit intenzitu větrání 0,1 </a:t>
            </a:r>
            <a:r>
              <a:rPr lang="en-US" altLang="cs-CZ" b="1"/>
              <a:t>[</a:t>
            </a:r>
            <a:r>
              <a:rPr lang="cs-CZ" altLang="cs-CZ" b="1"/>
              <a:t>h</a:t>
            </a:r>
            <a:r>
              <a:rPr lang="cs-CZ" altLang="cs-CZ" b="1" baseline="30000"/>
              <a:t>-1</a:t>
            </a:r>
            <a:r>
              <a:rPr lang="en-US" altLang="cs-CZ" b="1"/>
              <a:t>]</a:t>
            </a:r>
            <a:endParaRPr lang="cs-CZ" altLang="cs-CZ" b="1"/>
          </a:p>
          <a:p>
            <a:endParaRPr lang="cs-CZ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KAIT_1-prednaska-NZU_sablona__N101">
  <a:themeElements>
    <a:clrScheme name="ckait">
      <a:dk1>
        <a:srgbClr val="043882"/>
      </a:dk1>
      <a:lt1>
        <a:sysClr val="window" lastClr="FFFFFF"/>
      </a:lt1>
      <a:dk2>
        <a:srgbClr val="043882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kai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CKAIT_1-prednaska-NZU_sablona__N101</Template>
  <TotalTime>184</TotalTime>
  <Words>741</Words>
  <Application>Microsoft Office PowerPoint</Application>
  <PresentationFormat>Předvádění na obrazovce (4:3)</PresentationFormat>
  <Paragraphs>138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Verdana</vt:lpstr>
      <vt:lpstr>Calibri</vt:lpstr>
      <vt:lpstr>Wingdings</vt:lpstr>
      <vt:lpstr>CKAIT_1-prednaska-NZU_sablona__N101</vt:lpstr>
      <vt:lpstr>Větrání v nových a stávajících budovách, rizika vzniku plísní  a podmínky plnění dotačních  titulů</vt:lpstr>
      <vt:lpstr>Co se dá ovlivnit větráním?</vt:lpstr>
      <vt:lpstr>       Znečištění vznikající ve vnitřním prostředí bytů</vt:lpstr>
      <vt:lpstr>       Chemické látky</vt:lpstr>
      <vt:lpstr>Produkce vlhkosti v bytech  (ČSN EN 15665)</vt:lpstr>
      <vt:lpstr>Důsledek nedostatečného odvodu vlhkosti</vt:lpstr>
      <vt:lpstr>Základní požadavek na větrání - Pettenkoferovo kritérium</vt:lpstr>
      <vt:lpstr>              Vyhláška č. 20/2012 Sb.- byty</vt:lpstr>
      <vt:lpstr>       Požadavky na větrání obytných budov ČSN EN 15665/ změna Z1</vt:lpstr>
      <vt:lpstr>  Základní pravidla NZÚ pro RD  v roce 2015 </vt:lpstr>
      <vt:lpstr>  Základní pravidla NZÚ pro BD  v roce 2015 </vt:lpstr>
      <vt:lpstr>Jaký způsob větrání zvolit ?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Větrání v nových a stávajících budovách, rizika vzniku plísní  a podmínky plnění dotačních titulů</dc:title>
  <dc:creator>Zuzana</dc:creator>
  <cp:lastModifiedBy>srafajova</cp:lastModifiedBy>
  <cp:revision>13</cp:revision>
  <dcterms:created xsi:type="dcterms:W3CDTF">2015-04-06T17:19:24Z</dcterms:created>
  <dcterms:modified xsi:type="dcterms:W3CDTF">2015-04-13T15:12:18Z</dcterms:modified>
</cp:coreProperties>
</file>